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81" r:id="rId2"/>
    <p:sldId id="282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253F"/>
    <a:srgbClr val="FAF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52" autoAdjust="0"/>
  </p:normalViewPr>
  <p:slideViewPr>
    <p:cSldViewPr snapToGrid="0">
      <p:cViewPr varScale="1">
        <p:scale>
          <a:sx n="81" d="100"/>
          <a:sy n="81" d="100"/>
        </p:scale>
        <p:origin x="152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FDB713-B05C-4DBA-B81E-F2497AE5A008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4614B0-1FA4-4C8E-B66B-CE881B75AE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37295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Image by Peter Fairhurst</a:t>
            </a:r>
            <a:r>
              <a:rPr lang="en-GB" baseline="0" dirty="0"/>
              <a:t> (UYSEG) using images of molecules by </a:t>
            </a:r>
            <a:r>
              <a:rPr lang="en-GB" dirty="0" err="1"/>
              <a:t>Jynto</a:t>
            </a:r>
            <a:r>
              <a:rPr lang="en-GB" dirty="0"/>
              <a:t> from Wikimedia Commons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4614B0-1FA4-4C8E-B66B-CE881B75AED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26955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Image by Peter Fairhurst</a:t>
            </a:r>
            <a:r>
              <a:rPr lang="en-GB" baseline="0" dirty="0"/>
              <a:t> (UYSEG) using images of molecules by </a:t>
            </a:r>
            <a:r>
              <a:rPr lang="en-GB" dirty="0" err="1"/>
              <a:t>Jynto</a:t>
            </a:r>
            <a:r>
              <a:rPr lang="en-GB" dirty="0"/>
              <a:t> from Wikimedia Commons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4614B0-1FA4-4C8E-B66B-CE881B75AED8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04180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059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4066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217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840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55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0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92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7757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93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188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7AF6C-7182-4671-9606-DEF14C6BFFD2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173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44">
            <a:extLst>
              <a:ext uri="{FF2B5EF4-FFF2-40B4-BE49-F238E27FC236}">
                <a16:creationId xmlns:a16="http://schemas.microsoft.com/office/drawing/2014/main" id="{F3FA896A-37A4-4F0B-868C-55EAE32C31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39541"/>
            <a:ext cx="9150889" cy="6218459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Melting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points (1/2)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07887" y="863125"/>
            <a:ext cx="8492463" cy="11247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430"/>
              </a:spcBef>
            </a:pPr>
            <a:r>
              <a:rPr lang="en-US" dirty="0"/>
              <a:t>Some substances are made of short molecules. </a:t>
            </a:r>
            <a:endParaRPr lang="en-GB" dirty="0"/>
          </a:p>
          <a:p>
            <a:pPr>
              <a:spcBef>
                <a:spcPts val="430"/>
              </a:spcBef>
            </a:pPr>
            <a:r>
              <a:rPr lang="en-US" dirty="0"/>
              <a:t>Other substances made of atoms of the same elements have longer molecules.</a:t>
            </a: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1576297" y="2292088"/>
            <a:ext cx="5998293" cy="2239246"/>
            <a:chOff x="1529294" y="2311543"/>
            <a:chExt cx="5998293" cy="2239246"/>
          </a:xfrm>
        </p:grpSpPr>
        <p:grpSp>
          <p:nvGrpSpPr>
            <p:cNvPr id="2" name="Group 1"/>
            <p:cNvGrpSpPr/>
            <p:nvPr/>
          </p:nvGrpSpPr>
          <p:grpSpPr>
            <a:xfrm>
              <a:off x="1529294" y="2378578"/>
              <a:ext cx="1875561" cy="2105177"/>
              <a:chOff x="656188" y="3851038"/>
              <a:chExt cx="1875561" cy="2105177"/>
            </a:xfrm>
          </p:grpSpPr>
          <p:pic>
            <p:nvPicPr>
              <p:cNvPr id="76" name="Picture 10" descr="https://upload.wikimedia.org/wikipedia/commons/thumb/e/e6/Hexane_3D_ball.png/1280px-Hexane_3D_ball.png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212341">
                <a:off x="945018" y="4346933"/>
                <a:ext cx="1442316" cy="61749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6" name="Picture 10" descr="https://upload.wikimedia.org/wikipedia/commons/thumb/e/e6/Hexane_3D_ball.png/1280px-Hexane_3D_ball.png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212341">
                <a:off x="656188" y="5338723"/>
                <a:ext cx="1442316" cy="61749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7" name="Picture 10" descr="https://upload.wikimedia.org/wikipedia/commons/thumb/e/e6/Hexane_3D_ball.png/1280px-Hexane_3D_ball.png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212341">
                <a:off x="800603" y="4842828"/>
                <a:ext cx="1442316" cy="61749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8" name="Picture 10" descr="https://upload.wikimedia.org/wikipedia/commons/thumb/e/e6/Hexane_3D_ball.png/1280px-Hexane_3D_ball.png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212341">
                <a:off x="1089433" y="3851038"/>
                <a:ext cx="1442316" cy="61749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3" name="Group 2"/>
            <p:cNvGrpSpPr/>
            <p:nvPr/>
          </p:nvGrpSpPr>
          <p:grpSpPr>
            <a:xfrm>
              <a:off x="4666706" y="2311543"/>
              <a:ext cx="2860881" cy="2239246"/>
              <a:chOff x="4554118" y="2324328"/>
              <a:chExt cx="2860881" cy="2239246"/>
            </a:xfrm>
          </p:grpSpPr>
          <p:pic>
            <p:nvPicPr>
              <p:cNvPr id="77" name="Picture 14" descr="https://upload.wikimedia.org/wikipedia/commons/thumb/1/10/Dodecane_3D_ball.png/1280px-Dodecane_3D_ball.png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69477" y="2324328"/>
                <a:ext cx="2645522" cy="71305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0" name="Picture 14" descr="https://upload.wikimedia.org/wikipedia/commons/thumb/1/10/Dodecane_3D_ball.png/1280px-Dodecane_3D_ball.png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697690" y="2833060"/>
                <a:ext cx="2645522" cy="71305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3" name="Picture 14" descr="https://upload.wikimedia.org/wikipedia/commons/thumb/1/10/Dodecane_3D_ball.png/1280px-Dodecane_3D_ball.png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625904" y="3341792"/>
                <a:ext cx="2645522" cy="71305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5" name="Picture 14" descr="https://upload.wikimedia.org/wikipedia/commons/thumb/1/10/Dodecane_3D_ball.png/1280px-Dodecane_3D_ball.png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54118" y="3850523"/>
                <a:ext cx="2645522" cy="71305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4503283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44">
            <a:extLst>
              <a:ext uri="{FF2B5EF4-FFF2-40B4-BE49-F238E27FC236}">
                <a16:creationId xmlns:a16="http://schemas.microsoft.com/office/drawing/2014/main" id="{F3FA896A-37A4-4F0B-868C-55EAE32C31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22860"/>
            <a:ext cx="9150889" cy="6218459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Melting points (2/2)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07887" y="863125"/>
            <a:ext cx="8492463" cy="41666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3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Usually the longer the molecules, the higher the melting point. </a:t>
            </a: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</p:txBody>
      </p:sp>
      <p:sp>
        <p:nvSpPr>
          <p:cNvPr id="34" name="Rectangle 33"/>
          <p:cNvSpPr/>
          <p:nvPr/>
        </p:nvSpPr>
        <p:spPr>
          <a:xfrm>
            <a:off x="307887" y="4027056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307887" y="4686874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307887" y="5346692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345062" y="4114790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664238" y="4112461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rmAutofit fontScale="70000" lnSpcReduction="20000"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Atoms in longer molecules are more strongly held together.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45061" y="4772208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64237" y="4769879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rmAutofit fontScale="92500"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There are greater forces between molecules.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03816" y="543202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22992" y="5429697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More atoms need to </a:t>
            </a:r>
            <a:r>
              <a:rPr lang="en-GB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be separated.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6070289" y="4027056"/>
            <a:ext cx="2730061" cy="544860"/>
            <a:chOff x="5846013" y="2914258"/>
            <a:chExt cx="2954337" cy="544860"/>
          </a:xfrm>
        </p:grpSpPr>
        <p:sp>
          <p:nvSpPr>
            <p:cNvPr id="49" name="Rectangle 48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6070289" y="4686874"/>
            <a:ext cx="2730061" cy="544860"/>
            <a:chOff x="5846013" y="3574076"/>
            <a:chExt cx="2954337" cy="544860"/>
          </a:xfrm>
        </p:grpSpPr>
        <p:sp>
          <p:nvSpPr>
            <p:cNvPr id="51" name="Rectangle 50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6070289" y="5346692"/>
            <a:ext cx="2730061" cy="549393"/>
            <a:chOff x="5846013" y="4233894"/>
            <a:chExt cx="2954337" cy="549393"/>
          </a:xfrm>
        </p:grpSpPr>
        <p:sp>
          <p:nvSpPr>
            <p:cNvPr id="52" name="Rectangle 51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6070289" y="3071758"/>
            <a:ext cx="2730061" cy="838779"/>
            <a:chOff x="5846013" y="2252879"/>
            <a:chExt cx="2954337" cy="544860"/>
          </a:xfrm>
        </p:grpSpPr>
        <p:sp>
          <p:nvSpPr>
            <p:cNvPr id="69" name="Rectangle 68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6070289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6756237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7435318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8118580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</a:p>
        </p:txBody>
      </p:sp>
      <p:sp>
        <p:nvSpPr>
          <p:cNvPr id="81" name="Text Placeholder 16"/>
          <p:cNvSpPr txBox="1">
            <a:spLocks/>
          </p:cNvSpPr>
          <p:nvPr/>
        </p:nvSpPr>
        <p:spPr>
          <a:xfrm>
            <a:off x="303816" y="2635830"/>
            <a:ext cx="8292255" cy="540142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3000"/>
              </a:lnSpc>
              <a:spcBef>
                <a:spcPts val="0"/>
              </a:spcBef>
            </a:pPr>
            <a:r>
              <a:rPr lang="en-GB" sz="1700" dirty="0"/>
              <a:t>Why do longer molecules tend to have higher melting points.?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</p:txBody>
      </p:sp>
      <p:pic>
        <p:nvPicPr>
          <p:cNvPr id="3" name="Picture 2" descr="A picture containing person&#10;&#10;Description automatically generated">
            <a:extLst>
              <a:ext uri="{FF2B5EF4-FFF2-40B4-BE49-F238E27FC236}">
                <a16:creationId xmlns:a16="http://schemas.microsoft.com/office/drawing/2014/main" id="{CFADC35E-66BD-478D-8F93-6843DD94356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338" y="881827"/>
            <a:ext cx="8718036" cy="1841152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BBFA2772-2F3B-4B43-8C6E-68E888975287}"/>
              </a:ext>
            </a:extLst>
          </p:cNvPr>
          <p:cNvSpPr/>
          <p:nvPr/>
        </p:nvSpPr>
        <p:spPr>
          <a:xfrm>
            <a:off x="288331" y="3139802"/>
            <a:ext cx="5707026" cy="6548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3000"/>
              </a:lnSpc>
              <a:spcBef>
                <a:spcPts val="0"/>
              </a:spcBef>
            </a:pPr>
            <a:r>
              <a:rPr lang="en-GB" sz="17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For each statement, select </a:t>
            </a:r>
            <a:r>
              <a:rPr lang="en-GB" sz="17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one</a:t>
            </a:r>
            <a:r>
              <a:rPr lang="en-GB" sz="17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column to show what you think.</a:t>
            </a:r>
            <a:endParaRPr lang="en-US" sz="17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73780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owerPoint Template_Oct 20182.potx" id="{9B1E480F-8D1E-404F-8809-1FFDD0AB24A1}" vid="{93EB9601-02DB-41A3-A0A2-592BF7AFE6E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.BEST_PowerPoint Template_Oct 2018</Template>
  <TotalTime>110</TotalTime>
  <Words>150</Words>
  <Application>Microsoft Office PowerPoint</Application>
  <PresentationFormat>On-screen Show (4:3)</PresentationFormat>
  <Paragraphs>23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HEC Harden</dc:creator>
  <cp:lastModifiedBy>HEC Harden</cp:lastModifiedBy>
  <cp:revision>14</cp:revision>
  <dcterms:created xsi:type="dcterms:W3CDTF">2020-06-12T14:40:58Z</dcterms:created>
  <dcterms:modified xsi:type="dcterms:W3CDTF">2020-06-26T16:22:36Z</dcterms:modified>
</cp:coreProperties>
</file>